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66F1-3BDE-49DA-866C-3B110BF409AF}" type="datetimeFigureOut">
              <a:rPr lang="en-NZ" smtClean="0"/>
              <a:t>11/11/2013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99AA8-0C36-4ED2-8804-831CDC9D0DA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2984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66F1-3BDE-49DA-866C-3B110BF409AF}" type="datetimeFigureOut">
              <a:rPr lang="en-NZ" smtClean="0"/>
              <a:t>11/11/2013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99AA8-0C36-4ED2-8804-831CDC9D0DA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9203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66F1-3BDE-49DA-866C-3B110BF409AF}" type="datetimeFigureOut">
              <a:rPr lang="en-NZ" smtClean="0"/>
              <a:t>11/11/2013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99AA8-0C36-4ED2-8804-831CDC9D0DA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2753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66F1-3BDE-49DA-866C-3B110BF409AF}" type="datetimeFigureOut">
              <a:rPr lang="en-NZ" smtClean="0"/>
              <a:t>11/11/2013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99AA8-0C36-4ED2-8804-831CDC9D0DA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43488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66F1-3BDE-49DA-866C-3B110BF409AF}" type="datetimeFigureOut">
              <a:rPr lang="en-NZ" smtClean="0"/>
              <a:t>11/11/2013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99AA8-0C36-4ED2-8804-831CDC9D0DA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09037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66F1-3BDE-49DA-866C-3B110BF409AF}" type="datetimeFigureOut">
              <a:rPr lang="en-NZ" smtClean="0"/>
              <a:t>11/11/2013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99AA8-0C36-4ED2-8804-831CDC9D0DA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26543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66F1-3BDE-49DA-866C-3B110BF409AF}" type="datetimeFigureOut">
              <a:rPr lang="en-NZ" smtClean="0"/>
              <a:t>11/11/2013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99AA8-0C36-4ED2-8804-831CDC9D0DA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01001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66F1-3BDE-49DA-866C-3B110BF409AF}" type="datetimeFigureOut">
              <a:rPr lang="en-NZ" smtClean="0"/>
              <a:t>11/11/2013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99AA8-0C36-4ED2-8804-831CDC9D0DA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18237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66F1-3BDE-49DA-866C-3B110BF409AF}" type="datetimeFigureOut">
              <a:rPr lang="en-NZ" smtClean="0"/>
              <a:t>11/11/2013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99AA8-0C36-4ED2-8804-831CDC9D0DA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0058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66F1-3BDE-49DA-866C-3B110BF409AF}" type="datetimeFigureOut">
              <a:rPr lang="en-NZ" smtClean="0"/>
              <a:t>11/11/2013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99AA8-0C36-4ED2-8804-831CDC9D0DA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41675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66F1-3BDE-49DA-866C-3B110BF409AF}" type="datetimeFigureOut">
              <a:rPr lang="en-NZ" smtClean="0"/>
              <a:t>11/11/2013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99AA8-0C36-4ED2-8804-831CDC9D0DA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56850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B66F1-3BDE-49DA-866C-3B110BF409AF}" type="datetimeFigureOut">
              <a:rPr lang="en-NZ" smtClean="0"/>
              <a:t>11/11/2013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99AA8-0C36-4ED2-8804-831CDC9D0DA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50503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008111"/>
          </a:xfrm>
        </p:spPr>
        <p:txBody>
          <a:bodyPr/>
          <a:lstStyle/>
          <a:p>
            <a:r>
              <a:rPr lang="en-NZ" smtClean="0"/>
              <a:t>Planning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1484784"/>
            <a:ext cx="7416824" cy="4154016"/>
          </a:xfrm>
        </p:spPr>
        <p:txBody>
          <a:bodyPr/>
          <a:lstStyle/>
          <a:p>
            <a:pPr algn="l"/>
            <a:r>
              <a:rPr lang="en-NZ" dirty="0" smtClean="0">
                <a:solidFill>
                  <a:schemeClr val="tx1"/>
                </a:solidFill>
              </a:rPr>
              <a:t>Planning is the establishment of objectives, evaluation and selection of policies, strategies tactics and action required to achieve them.</a:t>
            </a:r>
          </a:p>
          <a:p>
            <a:pPr algn="l"/>
            <a:endParaRPr lang="en-NZ" dirty="0" smtClean="0">
              <a:solidFill>
                <a:schemeClr val="tx1"/>
              </a:solidFill>
            </a:endParaRPr>
          </a:p>
          <a:p>
            <a:pPr algn="l"/>
            <a:r>
              <a:rPr lang="en-NZ" dirty="0" smtClean="0">
                <a:solidFill>
                  <a:schemeClr val="tx1"/>
                </a:solidFill>
              </a:rPr>
              <a:t>A Forecast is a prediction about a future course of events. </a:t>
            </a:r>
            <a:endParaRPr lang="en-N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410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20688"/>
            <a:ext cx="763284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/>
              <a:t>Planning is an essential aspect of good management.</a:t>
            </a:r>
          </a:p>
          <a:p>
            <a:endParaRPr lang="en-NZ" sz="2400" dirty="0"/>
          </a:p>
          <a:p>
            <a:r>
              <a:rPr lang="en-NZ" sz="2400" dirty="0" smtClean="0"/>
              <a:t>Plans conform to a common format.</a:t>
            </a:r>
          </a:p>
          <a:p>
            <a:endParaRPr lang="en-NZ" sz="2400" dirty="0" smtClean="0"/>
          </a:p>
          <a:p>
            <a:r>
              <a:rPr lang="en-NZ" sz="2400" dirty="0" smtClean="0"/>
              <a:t>Review of the current situation – (Situational audit) </a:t>
            </a:r>
          </a:p>
          <a:p>
            <a:endParaRPr lang="en-NZ" sz="2400" dirty="0"/>
          </a:p>
          <a:p>
            <a:r>
              <a:rPr lang="en-NZ" sz="2400" dirty="0" smtClean="0"/>
              <a:t>A Statement of aims, objectives and targets to be achieved.</a:t>
            </a:r>
          </a:p>
          <a:p>
            <a:endParaRPr lang="en-NZ" sz="2400" dirty="0"/>
          </a:p>
          <a:p>
            <a:r>
              <a:rPr lang="en-NZ" sz="2400" dirty="0" smtClean="0"/>
              <a:t>A statement of strategies, and tactics to be undertaken to achieve objectives</a:t>
            </a:r>
          </a:p>
          <a:p>
            <a:endParaRPr lang="en-NZ" sz="2400" dirty="0"/>
          </a:p>
          <a:p>
            <a:r>
              <a:rPr lang="en-NZ" sz="2400" dirty="0" smtClean="0"/>
              <a:t>Procedures for monitoring progress and where necessary taking corrective action. 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688873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70248" y="608624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000" dirty="0" smtClean="0"/>
              <a:t>Planning spectrum</a:t>
            </a:r>
            <a:endParaRPr lang="en-NZ" sz="4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018538"/>
              </p:ext>
            </p:extLst>
          </p:nvPr>
        </p:nvGraphicFramePr>
        <p:xfrm>
          <a:off x="1637665" y="2128107"/>
          <a:ext cx="5868670" cy="36330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5800"/>
                <a:gridCol w="1956435"/>
                <a:gridCol w="1956435"/>
              </a:tblGrid>
              <a:tr h="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solidFill>
                            <a:schemeClr val="tx1"/>
                          </a:solidFill>
                          <a:effectLst/>
                        </a:rPr>
                        <a:t>Aspects -  Strategic, tactical and operational </a:t>
                      </a:r>
                      <a:r>
                        <a:rPr lang="en-NZ" sz="1800" dirty="0" smtClean="0">
                          <a:solidFill>
                            <a:schemeClr val="tx1"/>
                          </a:solidFill>
                          <a:effectLst/>
                        </a:rPr>
                        <a:t>planning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NZ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solidFill>
                            <a:schemeClr val="tx1"/>
                          </a:solidFill>
                          <a:effectLst/>
                        </a:rPr>
                        <a:t>Time horizon</a:t>
                      </a:r>
                      <a:endParaRPr lang="en-NZ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NZ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solidFill>
                            <a:schemeClr val="tx1"/>
                          </a:solidFill>
                          <a:effectLst/>
                        </a:rPr>
                        <a:t>Purpose</a:t>
                      </a:r>
                      <a:endParaRPr lang="en-NZ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solidFill>
                            <a:schemeClr val="tx1"/>
                          </a:solidFill>
                          <a:effectLst/>
                        </a:rPr>
                        <a:t>Impact</a:t>
                      </a:r>
                      <a:endParaRPr lang="en-NZ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solidFill>
                            <a:schemeClr val="tx1"/>
                          </a:solidFill>
                          <a:effectLst/>
                        </a:rPr>
                        <a:t>Focus</a:t>
                      </a:r>
                      <a:endParaRPr lang="en-NZ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solidFill>
                            <a:schemeClr val="tx1"/>
                          </a:solidFill>
                          <a:effectLst/>
                        </a:rPr>
                        <a:t>Degree of certainty</a:t>
                      </a:r>
                      <a:endParaRPr lang="en-NZ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solidFill>
                            <a:schemeClr val="tx1"/>
                          </a:solidFill>
                          <a:effectLst/>
                        </a:rPr>
                        <a:t>Information requirements</a:t>
                      </a:r>
                      <a:endParaRPr lang="en-NZ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solidFill>
                            <a:schemeClr val="tx1"/>
                          </a:solidFill>
                          <a:effectLst/>
                        </a:rPr>
                        <a:t>Level of detail</a:t>
                      </a:r>
                      <a:endParaRPr lang="en-NZ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solidFill>
                            <a:schemeClr val="tx1"/>
                          </a:solidFill>
                          <a:effectLst/>
                        </a:rPr>
                        <a:t>Long term</a:t>
                      </a:r>
                      <a:endParaRPr lang="en-NZ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NZ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solidFill>
                            <a:schemeClr val="tx1"/>
                          </a:solidFill>
                          <a:effectLst/>
                        </a:rPr>
                        <a:t>Ends orientated</a:t>
                      </a:r>
                      <a:endParaRPr lang="en-NZ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solidFill>
                            <a:schemeClr val="tx1"/>
                          </a:solidFill>
                          <a:effectLst/>
                        </a:rPr>
                        <a:t>Irreversible</a:t>
                      </a:r>
                      <a:endParaRPr lang="en-NZ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solidFill>
                            <a:schemeClr val="tx1"/>
                          </a:solidFill>
                          <a:effectLst/>
                        </a:rPr>
                        <a:t>Whole organisation</a:t>
                      </a:r>
                      <a:endParaRPr lang="en-NZ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solidFill>
                            <a:schemeClr val="tx1"/>
                          </a:solidFill>
                          <a:effectLst/>
                        </a:rPr>
                        <a:t>Low</a:t>
                      </a:r>
                      <a:endParaRPr lang="en-NZ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solidFill>
                            <a:schemeClr val="tx1"/>
                          </a:solidFill>
                          <a:effectLst/>
                        </a:rPr>
                        <a:t>Poorly defined</a:t>
                      </a:r>
                      <a:endParaRPr lang="en-NZ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solidFill>
                            <a:schemeClr val="tx1"/>
                          </a:solidFill>
                          <a:effectLst/>
                        </a:rPr>
                        <a:t>Broad issues only</a:t>
                      </a:r>
                      <a:endParaRPr lang="en-NZ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NZ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solidFill>
                            <a:schemeClr val="tx1"/>
                          </a:solidFill>
                          <a:effectLst/>
                        </a:rPr>
                        <a:t>Short term</a:t>
                      </a:r>
                      <a:endParaRPr lang="en-NZ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NZ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solidFill>
                            <a:schemeClr val="tx1"/>
                          </a:solidFill>
                          <a:effectLst/>
                        </a:rPr>
                        <a:t>Means orientated</a:t>
                      </a:r>
                      <a:endParaRPr lang="en-NZ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solidFill>
                            <a:schemeClr val="tx1"/>
                          </a:solidFill>
                          <a:effectLst/>
                        </a:rPr>
                        <a:t>Reversible</a:t>
                      </a:r>
                      <a:endParaRPr lang="en-NZ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solidFill>
                            <a:schemeClr val="tx1"/>
                          </a:solidFill>
                          <a:effectLst/>
                        </a:rPr>
                        <a:t>Parts of the organisation</a:t>
                      </a:r>
                      <a:endParaRPr lang="en-NZ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solidFill>
                            <a:schemeClr val="tx1"/>
                          </a:solidFill>
                          <a:effectLst/>
                        </a:rPr>
                        <a:t>Greater</a:t>
                      </a:r>
                      <a:endParaRPr lang="en-NZ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solidFill>
                            <a:schemeClr val="tx1"/>
                          </a:solidFill>
                          <a:effectLst/>
                        </a:rPr>
                        <a:t>Well defined</a:t>
                      </a:r>
                      <a:endParaRPr lang="en-NZ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solidFill>
                            <a:schemeClr val="tx1"/>
                          </a:solidFill>
                          <a:effectLst/>
                        </a:rPr>
                        <a:t>Very detailed</a:t>
                      </a:r>
                      <a:endParaRPr lang="en-NZ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NZ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3381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936103"/>
          </a:xfrm>
        </p:spPr>
        <p:txBody>
          <a:bodyPr/>
          <a:lstStyle/>
          <a:p>
            <a:r>
              <a:rPr lang="en-NZ" dirty="0" smtClean="0"/>
              <a:t>Situational Audit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7632848" cy="4680520"/>
          </a:xfrm>
        </p:spPr>
        <p:txBody>
          <a:bodyPr/>
          <a:lstStyle/>
          <a:p>
            <a:r>
              <a:rPr lang="en-NZ" dirty="0" smtClean="0">
                <a:solidFill>
                  <a:schemeClr val="tx1"/>
                </a:solidFill>
              </a:rPr>
              <a:t>It is necessary to analyse the current situation before deciding on a course of action.</a:t>
            </a:r>
          </a:p>
          <a:p>
            <a:r>
              <a:rPr lang="en-NZ" dirty="0" smtClean="0">
                <a:solidFill>
                  <a:schemeClr val="tx1"/>
                </a:solidFill>
              </a:rPr>
              <a:t>The analysis involves an investigation of the external environment, competitors and internal strengths and weaknesses. (PEST)</a:t>
            </a:r>
            <a:endParaRPr lang="en-N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044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en-NZ" dirty="0" smtClean="0"/>
              <a:t>PEST Analysis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268760"/>
            <a:ext cx="7632848" cy="5040560"/>
          </a:xfrm>
        </p:spPr>
        <p:txBody>
          <a:bodyPr>
            <a:normAutofit/>
          </a:bodyPr>
          <a:lstStyle/>
          <a:p>
            <a:pPr algn="l"/>
            <a:r>
              <a:rPr lang="en-NZ" sz="4000" dirty="0" smtClean="0">
                <a:solidFill>
                  <a:schemeClr val="tx1"/>
                </a:solidFill>
              </a:rPr>
              <a:t>PEST analysis is the name given to an analysis of the external environment.  PEST stands for </a:t>
            </a:r>
            <a:r>
              <a:rPr lang="en-NZ" sz="4000" b="1" dirty="0" smtClean="0">
                <a:solidFill>
                  <a:schemeClr val="tx1"/>
                </a:solidFill>
              </a:rPr>
              <a:t>P</a:t>
            </a:r>
            <a:r>
              <a:rPr lang="en-NZ" sz="4000" dirty="0" smtClean="0">
                <a:solidFill>
                  <a:schemeClr val="tx1"/>
                </a:solidFill>
              </a:rPr>
              <a:t>olitical – legal, </a:t>
            </a:r>
            <a:r>
              <a:rPr lang="en-NZ" sz="4000" b="1" dirty="0" smtClean="0">
                <a:solidFill>
                  <a:schemeClr val="tx1"/>
                </a:solidFill>
              </a:rPr>
              <a:t>e</a:t>
            </a:r>
            <a:r>
              <a:rPr lang="en-NZ" sz="4000" dirty="0" smtClean="0">
                <a:solidFill>
                  <a:schemeClr val="tx1"/>
                </a:solidFill>
              </a:rPr>
              <a:t>conomic, </a:t>
            </a:r>
            <a:r>
              <a:rPr lang="en-NZ" sz="4000" b="1" dirty="0" smtClean="0">
                <a:solidFill>
                  <a:schemeClr val="tx1"/>
                </a:solidFill>
              </a:rPr>
              <a:t>s</a:t>
            </a:r>
            <a:r>
              <a:rPr lang="en-NZ" sz="4000" dirty="0" smtClean="0">
                <a:solidFill>
                  <a:schemeClr val="tx1"/>
                </a:solidFill>
              </a:rPr>
              <a:t>ociocultural and </a:t>
            </a:r>
            <a:r>
              <a:rPr lang="en-NZ" sz="4000" b="1" dirty="0" smtClean="0">
                <a:solidFill>
                  <a:schemeClr val="tx1"/>
                </a:solidFill>
              </a:rPr>
              <a:t>t</a:t>
            </a:r>
            <a:r>
              <a:rPr lang="en-NZ" sz="4000" dirty="0" smtClean="0">
                <a:solidFill>
                  <a:schemeClr val="tx1"/>
                </a:solidFill>
              </a:rPr>
              <a:t>echnological environment</a:t>
            </a:r>
            <a:endParaRPr lang="en-NZ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621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7"/>
            <a:ext cx="813690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 smtClean="0"/>
              <a:t>Political-legal</a:t>
            </a:r>
            <a:r>
              <a:rPr lang="en-NZ" sz="2000" dirty="0" smtClean="0"/>
              <a:t> </a:t>
            </a:r>
            <a:endParaRPr lang="en-NZ" sz="2000" dirty="0"/>
          </a:p>
          <a:p>
            <a:r>
              <a:rPr lang="en-NZ" dirty="0" smtClean="0"/>
              <a:t>Government stability, taxation, government spending, industrial relations policy, relations with other countries, employment and consumer law, competition policy, environmental protection and foreign trade regulations.</a:t>
            </a:r>
          </a:p>
          <a:p>
            <a:endParaRPr lang="en-NZ" dirty="0"/>
          </a:p>
          <a:p>
            <a:r>
              <a:rPr lang="en-NZ" sz="2000" b="1" dirty="0" smtClean="0"/>
              <a:t>Economic </a:t>
            </a:r>
          </a:p>
          <a:p>
            <a:r>
              <a:rPr lang="en-NZ" dirty="0" smtClean="0"/>
              <a:t>Inflation, unemployment, income, interest rates, cyclical fluctuations, economic growth, exchange rates, price of inputs.</a:t>
            </a:r>
          </a:p>
          <a:p>
            <a:endParaRPr lang="en-NZ" dirty="0"/>
          </a:p>
          <a:p>
            <a:r>
              <a:rPr lang="en-NZ" sz="2000" b="1" dirty="0" smtClean="0"/>
              <a:t>Sociocultural</a:t>
            </a:r>
          </a:p>
          <a:p>
            <a:r>
              <a:rPr lang="en-NZ" dirty="0" smtClean="0"/>
              <a:t>Demographic trends, income distribution, levels of education, lifestyles, attitudes to work and leisure, mobility of population.</a:t>
            </a:r>
          </a:p>
          <a:p>
            <a:endParaRPr lang="en-NZ" dirty="0"/>
          </a:p>
          <a:p>
            <a:r>
              <a:rPr lang="en-NZ" sz="2000" b="1" dirty="0" smtClean="0"/>
              <a:t>Technological</a:t>
            </a:r>
          </a:p>
          <a:p>
            <a:r>
              <a:rPr lang="en-NZ" dirty="0" smtClean="0"/>
              <a:t>New discoveries, technological development, technology transfer, rates of obsolescence.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94404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792087"/>
          </a:xfrm>
        </p:spPr>
        <p:txBody>
          <a:bodyPr/>
          <a:lstStyle/>
          <a:p>
            <a:r>
              <a:rPr lang="en-NZ" dirty="0" smtClean="0"/>
              <a:t>SWOT Analysis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1412776"/>
            <a:ext cx="7416824" cy="4680520"/>
          </a:xfrm>
        </p:spPr>
        <p:txBody>
          <a:bodyPr/>
          <a:lstStyle/>
          <a:p>
            <a:r>
              <a:rPr lang="en-NZ" dirty="0" smtClean="0"/>
              <a:t>A SWOT analysis looks at the strengths, weaknesses, opportunities and threats to a firm.</a:t>
            </a:r>
          </a:p>
          <a:p>
            <a:r>
              <a:rPr lang="en-NZ" dirty="0" smtClean="0"/>
              <a:t>The Strengths and weaknesses are internal to the firm.</a:t>
            </a:r>
          </a:p>
          <a:p>
            <a:r>
              <a:rPr lang="en-NZ" dirty="0" smtClean="0"/>
              <a:t>The opportunities and threats are external to the firm.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89717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SWOT Matrix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19386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97349" y="547735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b="1" dirty="0" smtClean="0"/>
              <a:t>SWOT Checklist</a:t>
            </a:r>
            <a:endParaRPr lang="en-NZ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03548" y="1412776"/>
            <a:ext cx="79928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 smtClean="0"/>
              <a:t>Internal: Strengths  and weaknesses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NZ" dirty="0" smtClean="0"/>
              <a:t>People -   skills, training, attitudes;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NZ" dirty="0" smtClean="0"/>
              <a:t>Organisation – structure and relationship;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NZ" dirty="0" smtClean="0"/>
              <a:t>Products – quality, lifecycle, cost;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NZ" dirty="0" smtClean="0"/>
              <a:t>Production – capacity, quality;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NZ" dirty="0" smtClean="0"/>
              <a:t>Finance – cash flow, balance sheet, profit;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NZ" dirty="0" smtClean="0"/>
              <a:t>Credentials – reputation, customer perception.</a:t>
            </a:r>
            <a:endParaRPr lang="en-NZ" dirty="0"/>
          </a:p>
        </p:txBody>
      </p:sp>
      <p:sp>
        <p:nvSpPr>
          <p:cNvPr id="5" name="TextBox 4"/>
          <p:cNvSpPr txBox="1"/>
          <p:nvPr/>
        </p:nvSpPr>
        <p:spPr>
          <a:xfrm>
            <a:off x="503548" y="3717032"/>
            <a:ext cx="81009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 smtClean="0"/>
              <a:t>External: Opportunities and threats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NZ" dirty="0" smtClean="0"/>
              <a:t>Markets – trends;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NZ" dirty="0" smtClean="0"/>
              <a:t>Technology – income, employment, exchange rates, interest rates;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NZ" dirty="0" smtClean="0"/>
              <a:t>Society – demography, social attitudes;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NZ" dirty="0" smtClean="0"/>
              <a:t>Law – pollution, employment protection, consumer law, product liability;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NZ" dirty="0" smtClean="0"/>
              <a:t>Natural resources -  availability, cost.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42421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414</Words>
  <Application>Microsoft Office PowerPoint</Application>
  <PresentationFormat>On-screen Show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Planning</vt:lpstr>
      <vt:lpstr>PowerPoint Presentation</vt:lpstr>
      <vt:lpstr>PowerPoint Presentation</vt:lpstr>
      <vt:lpstr>Situational Audit</vt:lpstr>
      <vt:lpstr>PEST Analysis</vt:lpstr>
      <vt:lpstr>PowerPoint Presentation</vt:lpstr>
      <vt:lpstr>SWOT Analysis</vt:lpstr>
      <vt:lpstr>SWOT Matrix</vt:lpstr>
      <vt:lpstr>PowerPoint Presentation</vt:lpstr>
    </vt:vector>
  </TitlesOfParts>
  <Company>Ministry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</dc:title>
  <dc:creator>Tim Fisher</dc:creator>
  <cp:lastModifiedBy>Tim Fisher</cp:lastModifiedBy>
  <cp:revision>7</cp:revision>
  <dcterms:created xsi:type="dcterms:W3CDTF">2013-11-10T20:41:18Z</dcterms:created>
  <dcterms:modified xsi:type="dcterms:W3CDTF">2013-11-11T00:17:05Z</dcterms:modified>
</cp:coreProperties>
</file>